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4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45B43B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FBD17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57" d="100"/>
          <a:sy n="57" d="100"/>
        </p:scale>
        <p:origin x="15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113279" y="6928065"/>
            <a:ext cx="8778241" cy="242317"/>
          </a:xfrm>
          <a:prstGeom prst="rect">
            <a:avLst/>
          </a:prstGeom>
        </p:spPr>
        <p:txBody>
          <a:bodyPr/>
          <a:lstStyle>
            <a:lvl1pPr defTabSz="399175">
              <a:defRPr sz="1224" spc="-12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279" y="3434079"/>
            <a:ext cx="8778242" cy="2641602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8800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733973">
              <a:lnSpc>
                <a:spcPct val="80000"/>
              </a:lnSpc>
              <a:defRPr sz="8800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733973">
              <a:lnSpc>
                <a:spcPct val="80000"/>
              </a:lnSpc>
              <a:defRPr sz="8800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733973">
              <a:lnSpc>
                <a:spcPct val="80000"/>
              </a:lnSpc>
              <a:defRPr sz="8800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733973">
              <a:lnSpc>
                <a:spcPct val="80000"/>
              </a:lnSpc>
              <a:defRPr sz="8800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3433" y="7142988"/>
            <a:ext cx="217933" cy="2423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113279" y="5518495"/>
            <a:ext cx="8778243" cy="333046"/>
          </a:xfrm>
          <a:prstGeom prst="rect">
            <a:avLst/>
          </a:prstGeom>
        </p:spPr>
        <p:txBody>
          <a:bodyPr/>
          <a:lstStyle>
            <a:lvl1pPr defTabSz="369823">
              <a:defRPr sz="1764" spc="-17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279" y="3819393"/>
            <a:ext cx="8778242" cy="1707884"/>
          </a:xfrm>
          <a:prstGeom prst="rect">
            <a:avLst/>
          </a:prstGeom>
        </p:spPr>
        <p:txBody>
          <a:bodyPr anchor="b"/>
          <a:lstStyle>
            <a:lvl1pPr defTabSz="1733973">
              <a:lnSpc>
                <a:spcPct val="80000"/>
              </a:lnSpc>
              <a:defRPr sz="156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156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156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156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156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3433" y="7142988"/>
            <a:ext cx="217933" cy="2423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113279" y="6573621"/>
            <a:ext cx="8778243" cy="333046"/>
          </a:xfrm>
          <a:prstGeom prst="rect">
            <a:avLst/>
          </a:prstGeom>
        </p:spPr>
        <p:txBody>
          <a:bodyPr anchor="ctr"/>
          <a:lstStyle>
            <a:lvl1pPr defTabSz="369823">
              <a:defRPr sz="1764" spc="-17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279" y="3804920"/>
            <a:ext cx="8778242" cy="1766571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56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56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56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56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56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7923530" y="4366300"/>
            <a:ext cx="2946164" cy="3312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7771130" y="2641599"/>
            <a:ext cx="3246121" cy="2163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sz="half" idx="23"/>
          </p:nvPr>
        </p:nvSpPr>
        <p:spPr>
          <a:xfrm>
            <a:off x="1600199" y="2641599"/>
            <a:ext cx="6705602" cy="447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2133599" y="1964266"/>
            <a:ext cx="8737602" cy="58250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88" y="2133599"/>
            <a:ext cx="7100049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233920" y="7072630"/>
            <a:ext cx="1706881" cy="292101"/>
          </a:xfrm>
          <a:prstGeom prst="rect">
            <a:avLst/>
          </a:prstGeom>
        </p:spPr>
        <p:txBody>
          <a:bodyPr lIns="36575" tIns="36575" rIns="36575" bIns="36575" anchor="ctr"/>
          <a:lstStyle>
            <a:lvl1pPr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3347719" y="2425700"/>
            <a:ext cx="6309362" cy="1060451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l" defTabSz="975360">
              <a:lnSpc>
                <a:spcPct val="90000"/>
              </a:lnSpc>
              <a:defRPr sz="42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47719" y="3594100"/>
            <a:ext cx="6309362" cy="3481071"/>
          </a:xfrm>
          <a:prstGeom prst="rect">
            <a:avLst/>
          </a:prstGeom>
        </p:spPr>
        <p:txBody>
          <a:bodyPr lIns="36575" tIns="36575" rIns="36575" bIns="36575"/>
          <a:lstStyle>
            <a:lvl1pPr marL="195942" indent="-195942" algn="l" defTabSz="97536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 spc="0">
                <a:latin typeface="Calibri"/>
                <a:ea typeface="Calibri"/>
                <a:cs typeface="Calibri"/>
                <a:sym typeface="Calibri"/>
              </a:defRPr>
            </a:lvl1pPr>
            <a:lvl2pPr marL="571500" indent="-228600" algn="l" defTabSz="97536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 spc="0">
                <a:latin typeface="Calibri"/>
                <a:ea typeface="Calibri"/>
                <a:cs typeface="Calibri"/>
                <a:sym typeface="Calibri"/>
              </a:defRPr>
            </a:lvl2pPr>
            <a:lvl3pPr marL="960119" indent="-274319" algn="l" defTabSz="97536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 spc="0">
                <a:latin typeface="Calibri"/>
                <a:ea typeface="Calibri"/>
                <a:cs typeface="Calibri"/>
                <a:sym typeface="Calibri"/>
              </a:defRPr>
            </a:lvl3pPr>
            <a:lvl4pPr marL="1345223" indent="-316523" algn="l" defTabSz="97536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 spc="0">
                <a:latin typeface="Calibri"/>
                <a:ea typeface="Calibri"/>
                <a:cs typeface="Calibri"/>
                <a:sym typeface="Calibri"/>
              </a:defRPr>
            </a:lvl4pPr>
            <a:lvl5pPr marL="1688123" indent="-316523" algn="l" defTabSz="97536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 spc="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55365" y="7258305"/>
            <a:ext cx="201716" cy="212853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65024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1625599" y="1625599"/>
            <a:ext cx="9753602" cy="6502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279" y="5161279"/>
            <a:ext cx="8778242" cy="9008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113279" y="6929120"/>
            <a:ext cx="8778243" cy="242317"/>
          </a:xfrm>
          <a:prstGeom prst="rect">
            <a:avLst/>
          </a:prstGeom>
        </p:spPr>
        <p:txBody>
          <a:bodyPr/>
          <a:lstStyle>
            <a:lvl1pPr defTabSz="399175">
              <a:defRPr sz="1224" spc="-12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3433" y="7142988"/>
            <a:ext cx="217933" cy="242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111797" y="3967640"/>
            <a:ext cx="3902936" cy="1016001"/>
          </a:xfrm>
          <a:prstGeom prst="rect">
            <a:avLst/>
          </a:prstGeom>
        </p:spPr>
        <p:txBody>
          <a:bodyPr/>
          <a:lstStyle>
            <a:lvl1pPr>
              <a:defRPr sz="5600" spc="-56"/>
            </a:lvl1pPr>
          </a:lstStyle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sz="half" idx="21"/>
          </p:nvPr>
        </p:nvSpPr>
        <p:spPr>
          <a:xfrm>
            <a:off x="5339079" y="2641599"/>
            <a:ext cx="6700522" cy="447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279" y="4940300"/>
            <a:ext cx="3901442" cy="2166621"/>
          </a:xfrm>
          <a:prstGeom prst="rect">
            <a:avLst/>
          </a:prstGeom>
        </p:spPr>
        <p:txBody>
          <a:bodyPr/>
          <a:lstStyle>
            <a:lvl1pPr>
              <a:defRPr sz="2800" spc="-28"/>
            </a:lvl1pPr>
            <a:lvl2pPr>
              <a:defRPr sz="2800" spc="-28"/>
            </a:lvl2pPr>
            <a:lvl3pPr>
              <a:defRPr sz="2800" spc="-28"/>
            </a:lvl3pPr>
            <a:lvl4pPr>
              <a:defRPr sz="2800" spc="-28"/>
            </a:lvl4pPr>
            <a:lvl5pPr>
              <a:defRPr sz="2800" spc="-28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3433" y="7142988"/>
            <a:ext cx="217933" cy="2423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113279" y="2443479"/>
            <a:ext cx="8778242" cy="690881"/>
          </a:xfrm>
          <a:prstGeom prst="rect">
            <a:avLst/>
          </a:prstGeom>
        </p:spPr>
        <p:txBody>
          <a:bodyPr anchor="t"/>
          <a:lstStyle>
            <a:lvl1pPr>
              <a:defRPr sz="5600" spc="-56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13279" y="3738879"/>
            <a:ext cx="8779433" cy="3393442"/>
          </a:xfrm>
          <a:prstGeom prst="rect">
            <a:avLst/>
          </a:prstGeom>
        </p:spPr>
        <p:txBody>
          <a:bodyPr/>
          <a:lstStyle>
            <a:lvl1pPr marL="3475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8936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397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9858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319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113279" y="3087459"/>
            <a:ext cx="8778243" cy="333045"/>
          </a:xfrm>
          <a:prstGeom prst="rect">
            <a:avLst/>
          </a:prstGeom>
        </p:spPr>
        <p:txBody>
          <a:bodyPr/>
          <a:lstStyle>
            <a:lvl1pPr defTabSz="369823">
              <a:defRPr sz="1764" spc="-17"/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3433" y="7142988"/>
            <a:ext cx="217933" cy="2423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13279" y="3738879"/>
            <a:ext cx="8778242" cy="3394860"/>
          </a:xfrm>
          <a:prstGeom prst="rect">
            <a:avLst/>
          </a:prstGeom>
        </p:spPr>
        <p:txBody>
          <a:bodyPr numCol="2" spcCol="1023353"/>
          <a:lstStyle>
            <a:lvl1pPr marL="3475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8936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397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9858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319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113279" y="2443479"/>
            <a:ext cx="3901442" cy="640081"/>
          </a:xfrm>
          <a:prstGeom prst="rect">
            <a:avLst/>
          </a:prstGeom>
        </p:spPr>
        <p:txBody>
          <a:bodyPr anchor="t"/>
          <a:lstStyle>
            <a:lvl1pPr>
              <a:defRPr sz="5600" spc="-56"/>
            </a:lvl1pPr>
          </a:lstStyle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sz="quarter" idx="21"/>
          </p:nvPr>
        </p:nvSpPr>
        <p:spPr>
          <a:xfrm>
            <a:off x="6502658" y="2421035"/>
            <a:ext cx="4389121" cy="49318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113279" y="3088639"/>
            <a:ext cx="3903029" cy="333046"/>
          </a:xfrm>
          <a:prstGeom prst="rect">
            <a:avLst/>
          </a:prstGeom>
        </p:spPr>
        <p:txBody>
          <a:bodyPr/>
          <a:lstStyle>
            <a:lvl1pPr defTabSz="369823">
              <a:defRPr sz="1764" spc="-17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13279" y="3742888"/>
            <a:ext cx="3903029" cy="3353873"/>
          </a:xfrm>
          <a:prstGeom prst="rect">
            <a:avLst/>
          </a:prstGeom>
        </p:spPr>
        <p:txBody>
          <a:bodyPr/>
          <a:lstStyle>
            <a:lvl1pPr marL="3475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8936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397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9858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31918" indent="-347518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28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5974" y="7142988"/>
            <a:ext cx="217933" cy="2423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2113279" y="3430508"/>
            <a:ext cx="8778242" cy="2641601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113279" y="2443479"/>
            <a:ext cx="8778242" cy="690881"/>
          </a:xfrm>
          <a:prstGeom prst="rect">
            <a:avLst/>
          </a:prstGeom>
        </p:spPr>
        <p:txBody>
          <a:bodyPr anchor="t"/>
          <a:lstStyle>
            <a:lvl1pPr>
              <a:defRPr sz="5600" spc="-56"/>
            </a:lvl1pPr>
          </a:lstStyle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113279" y="3087459"/>
            <a:ext cx="8778243" cy="333045"/>
          </a:xfrm>
          <a:prstGeom prst="rect">
            <a:avLst/>
          </a:prstGeom>
        </p:spPr>
        <p:txBody>
          <a:bodyPr/>
          <a:lstStyle>
            <a:lvl1pPr defTabSz="369823">
              <a:defRPr sz="1764" spc="-17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2113279" y="2443479"/>
            <a:ext cx="8778242" cy="690881"/>
          </a:xfrm>
          <a:prstGeom prst="rect">
            <a:avLst/>
          </a:prstGeom>
        </p:spPr>
        <p:txBody>
          <a:bodyPr anchor="t"/>
          <a:lstStyle>
            <a:lvl1pPr>
              <a:defRPr sz="5600" spc="-56"/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13279" y="3738879"/>
            <a:ext cx="8778242" cy="3354221"/>
          </a:xfrm>
          <a:prstGeom prst="rect">
            <a:avLst/>
          </a:prstGeom>
        </p:spPr>
        <p:txBody>
          <a:bodyPr/>
          <a:lstStyle>
            <a:lvl1pPr algn="l">
              <a:spcBef>
                <a:spcPts val="1700"/>
              </a:spcBef>
              <a:defRPr sz="4600" spc="-91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700"/>
              </a:spcBef>
              <a:defRPr sz="4600" spc="-91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700"/>
              </a:spcBef>
              <a:defRPr sz="4600" spc="-91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700"/>
              </a:spcBef>
              <a:defRPr sz="4600" spc="-91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700"/>
              </a:spcBef>
              <a:defRPr sz="4600" spc="-91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113279" y="3088446"/>
            <a:ext cx="8778243" cy="333045"/>
          </a:xfrm>
          <a:prstGeom prst="rect">
            <a:avLst/>
          </a:prstGeom>
        </p:spPr>
        <p:txBody>
          <a:bodyPr/>
          <a:lstStyle>
            <a:lvl1pPr defTabSz="369823">
              <a:defRPr sz="1764" spc="-17"/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113279" y="3550919"/>
            <a:ext cx="8778242" cy="170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320" tIns="20320" rIns="20320" bIns="2032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113279" y="5160631"/>
            <a:ext cx="8778242" cy="9002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320" tIns="20320" rIns="20320" bIns="2032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94957" y="7142988"/>
            <a:ext cx="217933" cy="242317"/>
          </a:xfrm>
          <a:prstGeom prst="rect">
            <a:avLst/>
          </a:prstGeom>
          <a:ln w="3175">
            <a:miter lim="400000"/>
          </a:ln>
        </p:spPr>
        <p:txBody>
          <a:bodyPr wrap="none" lIns="20320" tIns="20320" rIns="20320" bIns="20320" anchor="b">
            <a:spAutoFit/>
          </a:bodyPr>
          <a:lstStyle>
            <a:lvl1pPr defTabSz="415431">
              <a:lnSpc>
                <a:spcPct val="100000"/>
              </a:lnSpc>
              <a:defRPr sz="12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88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39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D85AE8-DE22-A848-AD0F-3BA55C1C84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3280" y="6403632"/>
            <a:ext cx="8559718" cy="1361496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Kathy Mutch</a:t>
            </a:r>
          </a:p>
          <a:p>
            <a:r>
              <a:rPr lang="en-US" sz="4000" dirty="0"/>
              <a:t>BN, RN, NSWOC, WOCC(C)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D707E0-A93C-DF4E-B4EA-0D0ACD5F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79" y="1856597"/>
            <a:ext cx="8778242" cy="1706881"/>
          </a:xfrm>
        </p:spPr>
        <p:txBody>
          <a:bodyPr/>
          <a:lstStyle/>
          <a:p>
            <a:r>
              <a:rPr lang="en-US" dirty="0"/>
              <a:t>Case Study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0C4A9D-6EF2-E342-913B-00AFC07713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113279" y="4286576"/>
            <a:ext cx="8778242" cy="90023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E02 Continuous Diffusion of Oxygen </a:t>
            </a:r>
          </a:p>
        </p:txBody>
      </p:sp>
    </p:spTree>
    <p:extLst>
      <p:ext uri="{BB962C8B-B14F-4D97-AF65-F5344CB8AC3E}">
        <p14:creationId xmlns:p14="http://schemas.microsoft.com/office/powerpoint/2010/main" val="34483408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ase Study: Painful lower leg ulcer…"/>
          <p:cNvSpPr txBox="1">
            <a:spLocks noGrp="1"/>
          </p:cNvSpPr>
          <p:nvPr>
            <p:ph type="title"/>
          </p:nvPr>
        </p:nvSpPr>
        <p:spPr>
          <a:xfrm>
            <a:off x="2649593" y="525465"/>
            <a:ext cx="6896386" cy="1042295"/>
          </a:xfrm>
          <a:prstGeom prst="rect">
            <a:avLst/>
          </a:prstGeom>
        </p:spPr>
        <p:txBody>
          <a:bodyPr/>
          <a:lstStyle/>
          <a:p>
            <a:pPr algn="l" defTabSz="975360">
              <a:lnSpc>
                <a:spcPct val="90000"/>
              </a:lnSpc>
              <a:defRPr sz="3600" b="1" spc="0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Case Study: Painful lower leg ulcer</a:t>
            </a:r>
            <a:endParaRPr sz="2200" dirty="0"/>
          </a:p>
        </p:txBody>
      </p:sp>
      <p:sp>
        <p:nvSpPr>
          <p:cNvPr id="169" name="69 year old male…"/>
          <p:cNvSpPr txBox="1">
            <a:spLocks noGrp="1"/>
          </p:cNvSpPr>
          <p:nvPr>
            <p:ph type="body" sz="quarter" idx="1"/>
          </p:nvPr>
        </p:nvSpPr>
        <p:spPr>
          <a:xfrm>
            <a:off x="483649" y="1703482"/>
            <a:ext cx="5173416" cy="7279713"/>
          </a:xfrm>
          <a:prstGeom prst="rect">
            <a:avLst/>
          </a:prstGeom>
        </p:spPr>
        <p:txBody>
          <a:bodyPr/>
          <a:lstStyle/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dirty="0"/>
              <a:t>69 year old male presented at the wound clinic on March 11 2020</a:t>
            </a:r>
          </a:p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endParaRPr lang="en-CA" sz="3200" dirty="0"/>
          </a:p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endParaRPr lang="en-CA" sz="3200" dirty="0"/>
          </a:p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dirty="0"/>
              <a:t>He noticed a black spot  on his leg in January which did not improve</a:t>
            </a:r>
          </a:p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endParaRPr lang="en-CA" sz="4000" dirty="0"/>
          </a:p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endParaRPr lang="en-CA" dirty="0"/>
          </a:p>
          <a:p>
            <a:pPr marL="0" indent="0" defTabSz="926591">
              <a:lnSpc>
                <a:spcPct val="81000"/>
              </a:lnSpc>
              <a:spcBef>
                <a:spcPts val="900"/>
              </a:spcBef>
              <a:buSzPct val="100000"/>
              <a:buNone/>
              <a:defRPr sz="228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70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7500" y="2566556"/>
            <a:ext cx="6899562" cy="517341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ase Study: Painful lower leg ulcer…"/>
          <p:cNvSpPr txBox="1">
            <a:spLocks noGrp="1"/>
          </p:cNvSpPr>
          <p:nvPr>
            <p:ph type="title"/>
          </p:nvPr>
        </p:nvSpPr>
        <p:spPr>
          <a:xfrm>
            <a:off x="2741315" y="773905"/>
            <a:ext cx="6712942" cy="1129136"/>
          </a:xfrm>
          <a:prstGeom prst="rect">
            <a:avLst/>
          </a:prstGeom>
        </p:spPr>
        <p:txBody>
          <a:bodyPr/>
          <a:lstStyle/>
          <a:p>
            <a:pPr algn="l" defTabSz="975360">
              <a:lnSpc>
                <a:spcPct val="90000"/>
              </a:lnSpc>
              <a:defRPr sz="3600" b="1" spc="0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Case Study: Painful lower leg ulcer</a:t>
            </a:r>
            <a:endParaRPr sz="2200" dirty="0"/>
          </a:p>
        </p:txBody>
      </p:sp>
      <p:sp>
        <p:nvSpPr>
          <p:cNvPr id="177" name="Cephalexin 500mg bid…"/>
          <p:cNvSpPr txBox="1">
            <a:spLocks noGrp="1"/>
          </p:cNvSpPr>
          <p:nvPr>
            <p:ph type="body" sz="quarter" idx="1"/>
          </p:nvPr>
        </p:nvSpPr>
        <p:spPr>
          <a:xfrm>
            <a:off x="368992" y="6490740"/>
            <a:ext cx="6133408" cy="263826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defTabSz="975360">
              <a:lnSpc>
                <a:spcPct val="81000"/>
              </a:lnSpc>
              <a:spcBef>
                <a:spcPts val="900"/>
              </a:spcBef>
              <a:buSzPct val="1000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600" b="1" dirty="0">
                <a:solidFill>
                  <a:schemeClr val="accent1">
                    <a:lumMod val="75000"/>
                  </a:schemeClr>
                </a:solidFill>
              </a:rPr>
              <a:t>Treatment Plan </a:t>
            </a:r>
          </a:p>
          <a:p>
            <a:pPr marL="195942" indent="-195942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600" dirty="0"/>
              <a:t>Cephalexin 500mg bid</a:t>
            </a:r>
          </a:p>
          <a:p>
            <a:pPr marL="195942" indent="-195942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600" dirty="0"/>
              <a:t>Wound debridement</a:t>
            </a:r>
          </a:p>
          <a:p>
            <a:pPr marL="195942" indent="-195942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600" dirty="0"/>
              <a:t>Antimicrobial Silver gel and absorptive topper dressing</a:t>
            </a:r>
          </a:p>
          <a:p>
            <a:pPr marL="195942" indent="-195942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600" dirty="0"/>
              <a:t>Compression</a:t>
            </a:r>
            <a:r>
              <a:rPr lang="en-CA" sz="2600" dirty="0"/>
              <a:t> stockings </a:t>
            </a:r>
            <a:r>
              <a:rPr sz="2600" dirty="0"/>
              <a:t> </a:t>
            </a:r>
            <a:r>
              <a:rPr lang="en-CA" sz="2600" dirty="0"/>
              <a:t> </a:t>
            </a:r>
            <a:endParaRPr sz="2600" dirty="0"/>
          </a:p>
          <a:p>
            <a:pPr marL="0" indent="0" defTabSz="975360">
              <a:lnSpc>
                <a:spcPct val="81000"/>
              </a:lnSpc>
              <a:spcBef>
                <a:spcPts val="900"/>
              </a:spcBef>
              <a:buSzPct val="1000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lang="en-CA" dirty="0"/>
          </a:p>
          <a:p>
            <a:pPr marL="0" indent="0" algn="ctr" defTabSz="975360">
              <a:lnSpc>
                <a:spcPct val="81000"/>
              </a:lnSpc>
              <a:spcBef>
                <a:spcPts val="900"/>
              </a:spcBef>
              <a:buSzPct val="1000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To be </a:t>
            </a:r>
            <a:r>
              <a:rPr dirty="0"/>
              <a:t>Reassessed March 28, April 2</a:t>
            </a:r>
          </a:p>
        </p:txBody>
      </p:sp>
      <p:pic>
        <p:nvPicPr>
          <p:cNvPr id="178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58384" y="3356912"/>
            <a:ext cx="5211117" cy="3907389"/>
          </a:xfrm>
          <a:prstGeom prst="rect">
            <a:avLst/>
          </a:prstGeom>
          <a:ln w="3175">
            <a:miter lim="400000"/>
          </a:ln>
        </p:spPr>
      </p:pic>
      <p:sp>
        <p:nvSpPr>
          <p:cNvPr id="179" name="Painful lesion left medial leg &gt; 2 months…"/>
          <p:cNvSpPr txBox="1"/>
          <p:nvPr/>
        </p:nvSpPr>
        <p:spPr>
          <a:xfrm>
            <a:off x="368992" y="1948992"/>
            <a:ext cx="6133408" cy="51914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320" tIns="20320" rIns="20320" bIns="20320" anchor="ctr">
            <a:spAutoFit/>
          </a:bodyPr>
          <a:lstStyle/>
          <a:p>
            <a:pPr algn="l" defTabSz="975360">
              <a:lnSpc>
                <a:spcPct val="81000"/>
              </a:lnSpc>
              <a:spcBef>
                <a:spcPts val="900"/>
              </a:spcBef>
              <a:buSzPct val="100000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Assessment:</a:t>
            </a:r>
          </a:p>
          <a:p>
            <a:pPr algn="l" defTabSz="975360">
              <a:lnSpc>
                <a:spcPct val="81000"/>
              </a:lnSpc>
              <a:spcBef>
                <a:spcPts val="900"/>
              </a:spcBef>
              <a:buSzPct val="100000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Assessed by vascular surgeon and wound nurse</a:t>
            </a:r>
          </a:p>
          <a:p>
            <a:pPr algn="l" defTabSz="975360">
              <a:lnSpc>
                <a:spcPct val="81000"/>
              </a:lnSpc>
              <a:spcBef>
                <a:spcPts val="900"/>
              </a:spcBef>
              <a:buSzPct val="100000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Findings</a:t>
            </a:r>
          </a:p>
          <a:p>
            <a:pPr marL="342900" indent="-342900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Painful lesion </a:t>
            </a:r>
            <a:r>
              <a:rPr lang="en-CA" dirty="0"/>
              <a:t>noticed on </a:t>
            </a:r>
            <a:r>
              <a:rPr dirty="0"/>
              <a:t>left medial leg </a:t>
            </a:r>
            <a:r>
              <a:rPr lang="en-CA" dirty="0"/>
              <a:t>sometime in January </a:t>
            </a:r>
          </a:p>
          <a:p>
            <a:pPr marL="342900" indent="-342900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 Wound size 35.75 </a:t>
            </a:r>
            <a:r>
              <a:rPr lang="en-CA" dirty="0" err="1"/>
              <a:t>sqcms</a:t>
            </a:r>
            <a:endParaRPr dirty="0"/>
          </a:p>
          <a:p>
            <a:pPr marL="195942" indent="-195942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lang="en-CA" dirty="0"/>
              <a:t> </a:t>
            </a:r>
            <a:r>
              <a:rPr dirty="0"/>
              <a:t>Wound started as “a black dot” </a:t>
            </a:r>
            <a:endParaRPr lang="en-CA" dirty="0"/>
          </a:p>
          <a:p>
            <a:pPr marL="195942" indent="-195942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  Bilateral superficial varicosities</a:t>
            </a:r>
          </a:p>
          <a:p>
            <a:pPr marL="195942" indent="-195942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  Stasis dermatitis </a:t>
            </a:r>
          </a:p>
          <a:p>
            <a:pPr marL="342900" indent="-342900" algn="l" defTabSz="926591">
              <a:lnSpc>
                <a:spcPct val="81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28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Bilateral lower limb edema </a:t>
            </a:r>
            <a:endParaRPr dirty="0"/>
          </a:p>
          <a:p>
            <a:pPr marL="195942" indent="-195942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ABPI  </a:t>
            </a:r>
            <a:r>
              <a:rPr lang="en-CA" dirty="0"/>
              <a:t>- </a:t>
            </a:r>
            <a:r>
              <a:rPr dirty="0"/>
              <a:t>1.27 bilaterally </a:t>
            </a:r>
          </a:p>
          <a:p>
            <a:pPr marL="195942" indent="-195942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lang="en-CA" dirty="0"/>
          </a:p>
          <a:p>
            <a:pPr marL="195942" indent="-195942" algn="l" defTabSz="975360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ACF3D-6124-454E-88E2-6A555D102C33}"/>
              </a:ext>
            </a:extLst>
          </p:cNvPr>
          <p:cNvSpPr/>
          <p:nvPr/>
        </p:nvSpPr>
        <p:spPr>
          <a:xfrm>
            <a:off x="368992" y="1470963"/>
            <a:ext cx="240803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75360">
              <a:defRPr sz="1600" b="1" spc="0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dirty="0"/>
              <a:t>March 11 2020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62" y="1952737"/>
            <a:ext cx="5857082" cy="6216901"/>
          </a:xfrm>
          <a:prstGeom prst="rect">
            <a:avLst/>
          </a:prstGeom>
          <a:ln w="3175">
            <a:miter lim="400000"/>
          </a:ln>
        </p:spPr>
      </p:pic>
      <p:sp>
        <p:nvSpPr>
          <p:cNvPr id="182" name="Extreme pain 10/10…"/>
          <p:cNvSpPr txBox="1"/>
          <p:nvPr/>
        </p:nvSpPr>
        <p:spPr>
          <a:xfrm>
            <a:off x="263873" y="1554342"/>
            <a:ext cx="5477359" cy="96190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320" tIns="20320" rIns="20320" bIns="20320" anchor="ctr">
            <a:spAutoFit/>
          </a:bodyPr>
          <a:lstStyle/>
          <a:p>
            <a:pPr algn="l" defTabSz="975360">
              <a:lnSpc>
                <a:spcPct val="100000"/>
              </a:lnSpc>
              <a:spcBef>
                <a:spcPts val="9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April 9 2020</a:t>
            </a:r>
          </a:p>
          <a:p>
            <a:pPr marL="342900" indent="-342900" algn="l" defTabSz="97536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CA" b="0" dirty="0"/>
              <a:t>Patient having </a:t>
            </a:r>
            <a:r>
              <a:rPr lang="en-CA" dirty="0"/>
              <a:t>e</a:t>
            </a:r>
            <a:r>
              <a:rPr b="0" dirty="0" err="1"/>
              <a:t>xtreme</a:t>
            </a:r>
            <a:r>
              <a:rPr b="0" dirty="0"/>
              <a:t> </a:t>
            </a:r>
            <a:r>
              <a:rPr lang="en-CA" b="0" dirty="0"/>
              <a:t>leg / wound </a:t>
            </a:r>
            <a:r>
              <a:rPr b="0" dirty="0"/>
              <a:t>pain 10/10</a:t>
            </a: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Not sleeping well </a:t>
            </a: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 Feels better when leg is dependent </a:t>
            </a:r>
            <a:endParaRPr lang="en-CA" b="1" dirty="0"/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b="0" dirty="0"/>
              <a:t>Wound </a:t>
            </a:r>
            <a:r>
              <a:rPr lang="en-CA" b="0" dirty="0"/>
              <a:t>size increased from</a:t>
            </a:r>
            <a:r>
              <a:rPr b="0" dirty="0"/>
              <a:t> 35.75</a:t>
            </a:r>
            <a:r>
              <a:rPr lang="en-CA" b="0" dirty="0"/>
              <a:t> to </a:t>
            </a:r>
            <a:r>
              <a:rPr lang="en-CA" dirty="0"/>
              <a:t>48.75</a:t>
            </a:r>
            <a:r>
              <a:rPr b="0" dirty="0"/>
              <a:t> </a:t>
            </a:r>
            <a:r>
              <a:rPr b="0" dirty="0" err="1"/>
              <a:t>sqcm</a:t>
            </a:r>
            <a:r>
              <a:rPr b="0" dirty="0"/>
              <a:t>  </a:t>
            </a:r>
            <a:endParaRPr lang="en-CA" dirty="0"/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b="0" dirty="0"/>
              <a:t>Slough and </a:t>
            </a:r>
            <a:r>
              <a:rPr b="0" dirty="0"/>
              <a:t>eschar</a:t>
            </a:r>
            <a:r>
              <a:rPr lang="en-CA" b="0" dirty="0"/>
              <a:t> reducing, eschar becoming less adherent </a:t>
            </a:r>
            <a:r>
              <a:rPr b="0" dirty="0"/>
              <a:t> </a:t>
            </a:r>
            <a:r>
              <a:rPr lang="en-CA" b="0" dirty="0"/>
              <a:t> </a:t>
            </a: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b="0" dirty="0"/>
              <a:t>Some </a:t>
            </a:r>
            <a:r>
              <a:rPr b="0" dirty="0"/>
              <a:t>granulation </a:t>
            </a:r>
            <a:r>
              <a:rPr lang="en-CA" b="0" dirty="0"/>
              <a:t>tissue </a:t>
            </a:r>
            <a:r>
              <a:rPr b="0" dirty="0"/>
              <a:t>noted</a:t>
            </a:r>
          </a:p>
          <a:p>
            <a:pPr algn="l" defTabSz="975360">
              <a:lnSpc>
                <a:spcPct val="100000"/>
              </a:lnSpc>
              <a:spcBef>
                <a:spcPts val="900"/>
              </a:spcBef>
              <a:buSzPct val="100000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75360">
              <a:defRPr sz="2400" b="1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75360">
              <a:defRPr sz="2400" b="1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Treatment</a:t>
            </a:r>
            <a:r>
              <a:rPr lang="en-CA" dirty="0"/>
              <a:t> Plan</a:t>
            </a:r>
            <a:r>
              <a:rPr dirty="0"/>
              <a:t>: </a:t>
            </a:r>
          </a:p>
          <a:p>
            <a:pPr marL="342900" indent="-342900" algn="l" defTabSz="975360">
              <a:buFont typeface="Arial" panose="020B0604020202020204" pitchFamily="34" charset="0"/>
              <a:buChar char="•"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Continuous diffusion of oxygen therapy initiated</a:t>
            </a: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 layer lite compression wraps continued</a:t>
            </a:r>
          </a:p>
          <a:p>
            <a:pPr algn="l" defTabSz="975360">
              <a:defRPr sz="24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975360">
              <a:defRPr sz="24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975360">
              <a:lnSpc>
                <a:spcPct val="100000"/>
              </a:lnSpc>
              <a:defRPr sz="2000" b="1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lnSpc>
                <a:spcPct val="10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Case Study: Painful lower leg ulcer…"/>
          <p:cNvSpPr txBox="1"/>
          <p:nvPr/>
        </p:nvSpPr>
        <p:spPr>
          <a:xfrm>
            <a:off x="2460268" y="441677"/>
            <a:ext cx="8300788" cy="5396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320" tIns="20320" rIns="20320" bIns="20320" anchor="ctr">
            <a:spAutoFit/>
          </a:bodyPr>
          <a:lstStyle/>
          <a:p>
            <a:pPr defTabSz="975360">
              <a:defRPr sz="36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dirty="0"/>
              <a:t> </a:t>
            </a:r>
            <a:r>
              <a:rPr sz="3000" dirty="0"/>
              <a:t>Painful lower leg ulcer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ound slightly smaller, eschar and slough lifting, granulation…"/>
          <p:cNvSpPr txBox="1"/>
          <p:nvPr/>
        </p:nvSpPr>
        <p:spPr>
          <a:xfrm>
            <a:off x="409312" y="2378383"/>
            <a:ext cx="5047108" cy="68736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320" tIns="20320" rIns="20320" bIns="20320" anchor="ctr">
            <a:spAutoFit/>
          </a:bodyPr>
          <a:lstStyle/>
          <a:p>
            <a:pPr algn="l" defTabSz="975360">
              <a:lnSpc>
                <a:spcPct val="100000"/>
              </a:lnSpc>
              <a:spcBef>
                <a:spcPts val="9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sz="28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 Wound slightly smaller</a:t>
            </a:r>
            <a:endParaRPr lang="en-CA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 eschar and slough lifting</a:t>
            </a:r>
            <a:endParaRPr lang="en-CA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increased </a:t>
            </a: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granulation</a:t>
            </a:r>
            <a:r>
              <a:rPr lang="en-CA" sz="2800" b="0" dirty="0">
                <a:latin typeface="Calibri" panose="020F0502020204030204" pitchFamily="34" charset="0"/>
                <a:cs typeface="Calibri" panose="020F0502020204030204" pitchFamily="34" charset="0"/>
              </a:rPr>
              <a:t> tissue</a:t>
            </a:r>
            <a:endParaRPr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428" indent="-223428" algn="l" defTabSz="9753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Pain with d</a:t>
            </a:r>
            <a:r>
              <a:rPr lang="en-CA" sz="2800" b="0" dirty="0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CA" sz="2800" b="0" dirty="0"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g change, </a:t>
            </a:r>
            <a:r>
              <a:rPr lang="en-CA" sz="2800" b="0" dirty="0">
                <a:latin typeface="Calibri" panose="020F0502020204030204" pitchFamily="34" charset="0"/>
                <a:cs typeface="Calibri" panose="020F0502020204030204" pitchFamily="34" charset="0"/>
              </a:rPr>
              <a:t>however overall has </a:t>
            </a: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800" b="0" dirty="0">
                <a:latin typeface="Calibri" panose="020F0502020204030204" pitchFamily="34" charset="0"/>
                <a:cs typeface="Calibri" panose="020F0502020204030204" pitchFamily="34" charset="0"/>
              </a:rPr>
              <a:t>decreased to </a:t>
            </a:r>
            <a:r>
              <a:rPr sz="2800" b="0" dirty="0">
                <a:latin typeface="Calibri" panose="020F0502020204030204" pitchFamily="34" charset="0"/>
                <a:cs typeface="Calibri" panose="020F0502020204030204" pitchFamily="34" charset="0"/>
              </a:rPr>
              <a:t>2/10 </a:t>
            </a:r>
          </a:p>
          <a:p>
            <a:pPr algn="l" defTabSz="975360">
              <a:defRPr sz="24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75360">
              <a:defRPr sz="24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Treatment:</a:t>
            </a:r>
          </a:p>
          <a:p>
            <a:pPr marL="342900" indent="-342900" algn="l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 with CDO Therapy</a:t>
            </a:r>
          </a:p>
          <a:p>
            <a:pPr marL="342900" indent="-342900" algn="l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2 layer lite compression wraps</a:t>
            </a:r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2800"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6" name="Case Study: Painful lower leg ulcer…"/>
          <p:cNvSpPr txBox="1"/>
          <p:nvPr/>
        </p:nvSpPr>
        <p:spPr>
          <a:xfrm>
            <a:off x="2352006" y="846411"/>
            <a:ext cx="8300788" cy="5396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320" tIns="20320" rIns="20320" bIns="20320" anchor="ctr">
            <a:spAutoFit/>
          </a:bodyPr>
          <a:lstStyle/>
          <a:p>
            <a:pPr algn="l" defTabSz="975360">
              <a:defRPr sz="36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Case Study: </a:t>
            </a:r>
            <a:r>
              <a:rPr sz="3000" dirty="0"/>
              <a:t>Painful lower leg ulcer</a:t>
            </a:r>
            <a:endParaRPr sz="2400" dirty="0"/>
          </a:p>
        </p:txBody>
      </p:sp>
      <p:pic>
        <p:nvPicPr>
          <p:cNvPr id="187" name="IMG_0291.jpeg" descr="IMG_029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73" y="2429034"/>
            <a:ext cx="6764315" cy="589696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2285D-64DF-674A-BCC4-5CAD884FDE41}"/>
              </a:ext>
            </a:extLst>
          </p:cNvPr>
          <p:cNvSpPr/>
          <p:nvPr/>
        </p:nvSpPr>
        <p:spPr>
          <a:xfrm>
            <a:off x="409312" y="1693889"/>
            <a:ext cx="23039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75360">
              <a:defRPr sz="2400" b="1">
                <a:solidFill>
                  <a:srgbClr val="005C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sz="2800" dirty="0">
                <a:solidFill>
                  <a:schemeClr val="tx1"/>
                </a:solidFill>
              </a:rPr>
              <a:t>April 16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105" y="2712126"/>
            <a:ext cx="6610662" cy="4114801"/>
          </a:xfrm>
          <a:prstGeom prst="rect">
            <a:avLst/>
          </a:prstGeom>
          <a:ln w="3175">
            <a:miter lim="400000"/>
          </a:ln>
        </p:spPr>
      </p:pic>
      <p:sp>
        <p:nvSpPr>
          <p:cNvPr id="190" name="TextBox 2"/>
          <p:cNvSpPr txBox="1"/>
          <p:nvPr/>
        </p:nvSpPr>
        <p:spPr>
          <a:xfrm>
            <a:off x="299803" y="3013995"/>
            <a:ext cx="5216577" cy="33362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algn="l" defTabSz="650240">
              <a:lnSpc>
                <a:spcPct val="10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Assessment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Pain 0/10 </a:t>
            </a:r>
          </a:p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Wound healing well</a:t>
            </a:r>
            <a:r>
              <a:rPr lang="en-CA" dirty="0"/>
              <a:t> continues to decrease in size </a:t>
            </a:r>
          </a:p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No slough or eschar present </a:t>
            </a:r>
            <a:r>
              <a:rPr dirty="0"/>
              <a:t> </a:t>
            </a:r>
            <a:endParaRPr lang="en-CA" dirty="0"/>
          </a:p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EO2 discontinued</a:t>
            </a:r>
            <a:endParaRPr lang="en-CA" dirty="0"/>
          </a:p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dirty="0"/>
              <a:t>Patient wearing compression stockings </a:t>
            </a:r>
            <a:endParaRPr dirty="0"/>
          </a:p>
        </p:txBody>
      </p:sp>
      <p:sp>
        <p:nvSpPr>
          <p:cNvPr id="191" name="Case Study: Painful lower leg ulcer…"/>
          <p:cNvSpPr txBox="1"/>
          <p:nvPr/>
        </p:nvSpPr>
        <p:spPr>
          <a:xfrm>
            <a:off x="3517174" y="952247"/>
            <a:ext cx="5970452" cy="456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320" tIns="20320" rIns="20320" bIns="20320" anchor="ctr">
            <a:spAutoFit/>
          </a:bodyPr>
          <a:lstStyle/>
          <a:p>
            <a:pPr defTabSz="975360">
              <a:defRPr sz="3000" b="1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Painful lower leg ulcer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91A064-65F4-734F-A096-452E8A98CD4A}"/>
              </a:ext>
            </a:extLst>
          </p:cNvPr>
          <p:cNvSpPr/>
          <p:nvPr/>
        </p:nvSpPr>
        <p:spPr>
          <a:xfrm>
            <a:off x="509120" y="2241392"/>
            <a:ext cx="1679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50240">
              <a:lnSpc>
                <a:spcPct val="100000"/>
              </a:lnSpc>
              <a:defRPr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3200" b="1" dirty="0">
                <a:solidFill>
                  <a:schemeClr val="tx1"/>
                </a:solidFill>
              </a:rPr>
              <a:t>June 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86" y="2179613"/>
            <a:ext cx="6995137" cy="6331675"/>
          </a:xfrm>
          <a:prstGeom prst="rect">
            <a:avLst/>
          </a:prstGeom>
          <a:ln w="3175">
            <a:miter lim="400000"/>
          </a:ln>
        </p:spPr>
      </p:pic>
      <p:sp>
        <p:nvSpPr>
          <p:cNvPr id="194" name="TextBox 2"/>
          <p:cNvSpPr txBox="1"/>
          <p:nvPr/>
        </p:nvSpPr>
        <p:spPr>
          <a:xfrm>
            <a:off x="211192" y="4113624"/>
            <a:ext cx="4120965" cy="13357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/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dirty="0"/>
              <a:t>Wound has closed </a:t>
            </a:r>
          </a:p>
          <a:p>
            <a:pPr marL="457200" indent="-457200" algn="l" defTabSz="65024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dirty="0"/>
              <a:t>Patient reports no pain </a:t>
            </a:r>
            <a:endParaRPr sz="2800" dirty="0"/>
          </a:p>
          <a:p>
            <a:pPr algn="l" defTabSz="650240">
              <a:lnSpc>
                <a:spcPct val="10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pPr>
            <a:endParaRPr lang="en-CA" dirty="0"/>
          </a:p>
        </p:txBody>
      </p:sp>
      <p:sp>
        <p:nvSpPr>
          <p:cNvPr id="195" name="Case Study: Painful lower leg ulcer…"/>
          <p:cNvSpPr txBox="1"/>
          <p:nvPr/>
        </p:nvSpPr>
        <p:spPr>
          <a:xfrm>
            <a:off x="3580427" y="1006131"/>
            <a:ext cx="5503612" cy="456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320" tIns="20320" rIns="20320" bIns="20320" anchor="ctr">
            <a:spAutoFit/>
          </a:bodyPr>
          <a:lstStyle/>
          <a:p>
            <a:pPr algn="l" defTabSz="975360">
              <a:defRPr sz="3000" b="1">
                <a:solidFill>
                  <a:srgbClr val="005C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Painful lower leg ulcer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7B1AD0-0A2B-4744-800F-5C6E78827FAA}"/>
              </a:ext>
            </a:extLst>
          </p:cNvPr>
          <p:cNvSpPr/>
          <p:nvPr/>
        </p:nvSpPr>
        <p:spPr>
          <a:xfrm>
            <a:off x="211192" y="2990692"/>
            <a:ext cx="2322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50240">
              <a:lnSpc>
                <a:spcPct val="100000"/>
              </a:lnSpc>
              <a:defRPr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CA" sz="2800" b="1" dirty="0">
                <a:solidFill>
                  <a:schemeClr val="tx1"/>
                </a:solidFill>
              </a:rPr>
              <a:t>July 11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se Study: Painful lower leg ulcer"/>
          <p:cNvSpPr txBox="1">
            <a:spLocks noGrp="1"/>
          </p:cNvSpPr>
          <p:nvPr>
            <p:ph type="title"/>
          </p:nvPr>
        </p:nvSpPr>
        <p:spPr>
          <a:xfrm>
            <a:off x="3289165" y="488186"/>
            <a:ext cx="6426470" cy="6248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53491">
              <a:defRPr sz="2010" b="1">
                <a:solidFill>
                  <a:srgbClr val="005C9E"/>
                </a:solidFill>
              </a:defRPr>
            </a:pPr>
            <a:r>
              <a:rPr lang="en-CA" sz="5400" dirty="0"/>
              <a:t>TimeLine Re-Cap </a:t>
            </a:r>
            <a:endParaRPr sz="5400" dirty="0"/>
          </a:p>
        </p:txBody>
      </p:sp>
      <p:sp>
        <p:nvSpPr>
          <p:cNvPr id="203" name="January-  wound noticed…"/>
          <p:cNvSpPr txBox="1">
            <a:spLocks noGrp="1"/>
          </p:cNvSpPr>
          <p:nvPr>
            <p:ph type="body" sz="half" idx="1"/>
          </p:nvPr>
        </p:nvSpPr>
        <p:spPr>
          <a:xfrm>
            <a:off x="479684" y="1159996"/>
            <a:ext cx="11587397" cy="81054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6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  </a:t>
            </a:r>
            <a:r>
              <a:rPr sz="36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notices a black area on his leg  </a:t>
            </a:r>
            <a:endParaRPr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11 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visit to wound clinic </a:t>
            </a:r>
          </a:p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25 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missed appointment</a:t>
            </a:r>
            <a:b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28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pain , antimicrobial dressing 									initiated, compression </a:t>
            </a:r>
            <a:b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pain, increasing size, debridement 								antimicrobial dressing, compression </a:t>
            </a:r>
            <a:endParaRPr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9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CA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CDO initiated 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16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size reducing and pain only with 								dressing change  </a:t>
            </a:r>
          </a:p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4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continues to heal 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Healing well. No 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pain.  CDO 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discontinued </a:t>
            </a:r>
          </a:p>
          <a:p>
            <a:pPr marL="0" indent="0" defTabSz="5949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586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11</a:t>
            </a:r>
            <a:r>
              <a:rPr lang="en-C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epithelialized, 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remains 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438</Words>
  <Application>Microsoft Office PowerPoint</Application>
  <PresentationFormat>Custom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Case Study </vt:lpstr>
      <vt:lpstr>Case Study: Painful lower leg ulcer</vt:lpstr>
      <vt:lpstr>Case Study: Painful lower leg ulcer</vt:lpstr>
      <vt:lpstr>PowerPoint Presentation</vt:lpstr>
      <vt:lpstr>PowerPoint Presentation</vt:lpstr>
      <vt:lpstr>PowerPoint Presentation</vt:lpstr>
      <vt:lpstr>PowerPoint Presentation</vt:lpstr>
      <vt:lpstr>TimeLine Re-Cap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</dc:title>
  <dc:creator>Phil</dc:creator>
  <cp:lastModifiedBy>Phil Aboud</cp:lastModifiedBy>
  <cp:revision>12</cp:revision>
  <dcterms:modified xsi:type="dcterms:W3CDTF">2021-03-31T17:11:58Z</dcterms:modified>
</cp:coreProperties>
</file>